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1" r:id="rId2"/>
    <p:sldId id="282" r:id="rId3"/>
  </p:sldIdLst>
  <p:sldSz cx="10691813" cy="7559675"/>
  <p:notesSz cx="6810375" cy="9942513"/>
  <p:defaultTextStyle>
    <a:defPPr>
      <a:defRPr lang="fr-FR"/>
    </a:defPPr>
    <a:lvl1pPr marL="0" algn="l" defTabSz="497754" rtl="0" eaLnBrk="1" latinLnBrk="0" hangingPunct="1">
      <a:defRPr sz="1960" kern="1200">
        <a:solidFill>
          <a:schemeClr val="tx1"/>
        </a:solidFill>
        <a:latin typeface="+mn-lt"/>
        <a:ea typeface="+mn-ea"/>
        <a:cs typeface="+mn-cs"/>
      </a:defRPr>
    </a:lvl1pPr>
    <a:lvl2pPr marL="497754" algn="l" defTabSz="497754" rtl="0" eaLnBrk="1" latinLnBrk="0" hangingPunct="1">
      <a:defRPr sz="1960" kern="1200">
        <a:solidFill>
          <a:schemeClr val="tx1"/>
        </a:solidFill>
        <a:latin typeface="+mn-lt"/>
        <a:ea typeface="+mn-ea"/>
        <a:cs typeface="+mn-cs"/>
      </a:defRPr>
    </a:lvl2pPr>
    <a:lvl3pPr marL="995507" algn="l" defTabSz="497754" rtl="0" eaLnBrk="1" latinLnBrk="0" hangingPunct="1">
      <a:defRPr sz="1960" kern="1200">
        <a:solidFill>
          <a:schemeClr val="tx1"/>
        </a:solidFill>
        <a:latin typeface="+mn-lt"/>
        <a:ea typeface="+mn-ea"/>
        <a:cs typeface="+mn-cs"/>
      </a:defRPr>
    </a:lvl3pPr>
    <a:lvl4pPr marL="1493261" algn="l" defTabSz="497754" rtl="0" eaLnBrk="1" latinLnBrk="0" hangingPunct="1">
      <a:defRPr sz="1960" kern="1200">
        <a:solidFill>
          <a:schemeClr val="tx1"/>
        </a:solidFill>
        <a:latin typeface="+mn-lt"/>
        <a:ea typeface="+mn-ea"/>
        <a:cs typeface="+mn-cs"/>
      </a:defRPr>
    </a:lvl4pPr>
    <a:lvl5pPr marL="1991015" algn="l" defTabSz="497754" rtl="0" eaLnBrk="1" latinLnBrk="0" hangingPunct="1">
      <a:defRPr sz="1960" kern="1200">
        <a:solidFill>
          <a:schemeClr val="tx1"/>
        </a:solidFill>
        <a:latin typeface="+mn-lt"/>
        <a:ea typeface="+mn-ea"/>
        <a:cs typeface="+mn-cs"/>
      </a:defRPr>
    </a:lvl5pPr>
    <a:lvl6pPr marL="2488768" algn="l" defTabSz="497754" rtl="0" eaLnBrk="1" latinLnBrk="0" hangingPunct="1">
      <a:defRPr sz="1960" kern="1200">
        <a:solidFill>
          <a:schemeClr val="tx1"/>
        </a:solidFill>
        <a:latin typeface="+mn-lt"/>
        <a:ea typeface="+mn-ea"/>
        <a:cs typeface="+mn-cs"/>
      </a:defRPr>
    </a:lvl6pPr>
    <a:lvl7pPr marL="2986522" algn="l" defTabSz="497754" rtl="0" eaLnBrk="1" latinLnBrk="0" hangingPunct="1">
      <a:defRPr sz="1960" kern="1200">
        <a:solidFill>
          <a:schemeClr val="tx1"/>
        </a:solidFill>
        <a:latin typeface="+mn-lt"/>
        <a:ea typeface="+mn-ea"/>
        <a:cs typeface="+mn-cs"/>
      </a:defRPr>
    </a:lvl7pPr>
    <a:lvl8pPr marL="3484275" algn="l" defTabSz="497754" rtl="0" eaLnBrk="1" latinLnBrk="0" hangingPunct="1">
      <a:defRPr sz="1960" kern="1200">
        <a:solidFill>
          <a:schemeClr val="tx1"/>
        </a:solidFill>
        <a:latin typeface="+mn-lt"/>
        <a:ea typeface="+mn-ea"/>
        <a:cs typeface="+mn-cs"/>
      </a:defRPr>
    </a:lvl8pPr>
    <a:lvl9pPr marL="3982029" algn="l" defTabSz="497754"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C16A"/>
    <a:srgbClr val="93BE6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2" d="100"/>
          <a:sy n="92" d="100"/>
        </p:scale>
        <p:origin x="1020" y="78"/>
      </p:cViewPr>
      <p:guideLst>
        <p:guide orient="horz" pos="2381"/>
        <p:guide pos="3368"/>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1886" y="2348401"/>
            <a:ext cx="9088041" cy="1620430"/>
          </a:xfrm>
        </p:spPr>
        <p:txBody>
          <a:bodyPr/>
          <a:lstStyle/>
          <a:p>
            <a:r>
              <a:rPr lang="fr-FR"/>
              <a:t>Cliquez et modifiez le titre</a:t>
            </a:r>
          </a:p>
        </p:txBody>
      </p:sp>
      <p:sp>
        <p:nvSpPr>
          <p:cNvPr id="3" name="Sous-titre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493456" indent="0" algn="ctr">
              <a:buNone/>
              <a:defRPr>
                <a:solidFill>
                  <a:schemeClr val="tx1">
                    <a:tint val="75000"/>
                  </a:schemeClr>
                </a:solidFill>
              </a:defRPr>
            </a:lvl2pPr>
            <a:lvl3pPr marL="986912" indent="0" algn="ctr">
              <a:buNone/>
              <a:defRPr>
                <a:solidFill>
                  <a:schemeClr val="tx1">
                    <a:tint val="75000"/>
                  </a:schemeClr>
                </a:solidFill>
              </a:defRPr>
            </a:lvl3pPr>
            <a:lvl4pPr marL="1480368" indent="0" algn="ctr">
              <a:buNone/>
              <a:defRPr>
                <a:solidFill>
                  <a:schemeClr val="tx1">
                    <a:tint val="75000"/>
                  </a:schemeClr>
                </a:solidFill>
              </a:defRPr>
            </a:lvl4pPr>
            <a:lvl5pPr marL="1973824" indent="0" algn="ctr">
              <a:buNone/>
              <a:defRPr>
                <a:solidFill>
                  <a:schemeClr val="tx1">
                    <a:tint val="75000"/>
                  </a:schemeClr>
                </a:solidFill>
              </a:defRPr>
            </a:lvl5pPr>
            <a:lvl6pPr marL="2467280" indent="0" algn="ctr">
              <a:buNone/>
              <a:defRPr>
                <a:solidFill>
                  <a:schemeClr val="tx1">
                    <a:tint val="75000"/>
                  </a:schemeClr>
                </a:solidFill>
              </a:defRPr>
            </a:lvl6pPr>
            <a:lvl7pPr marL="2960736" indent="0" algn="ctr">
              <a:buNone/>
              <a:defRPr>
                <a:solidFill>
                  <a:schemeClr val="tx1">
                    <a:tint val="75000"/>
                  </a:schemeClr>
                </a:solidFill>
              </a:defRPr>
            </a:lvl7pPr>
            <a:lvl8pPr marL="3454192" indent="0" algn="ctr">
              <a:buNone/>
              <a:defRPr>
                <a:solidFill>
                  <a:schemeClr val="tx1">
                    <a:tint val="75000"/>
                  </a:schemeClr>
                </a:solidFill>
              </a:defRPr>
            </a:lvl8pPr>
            <a:lvl9pPr marL="3947648"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1905603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251874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397528" y="302739"/>
            <a:ext cx="2606130" cy="6450223"/>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579140" y="302739"/>
            <a:ext cx="7640192" cy="645022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812465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4241139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580" y="4857793"/>
            <a:ext cx="9088041" cy="1501435"/>
          </a:xfrm>
        </p:spPr>
        <p:txBody>
          <a:bodyPr anchor="t"/>
          <a:lstStyle>
            <a:lvl1pPr algn="l">
              <a:defRPr sz="4317" b="1" cap="all"/>
            </a:lvl1pPr>
          </a:lstStyle>
          <a:p>
            <a:r>
              <a:rPr lang="fr-FR"/>
              <a:t>Cliquez et modifiez le titre</a:t>
            </a:r>
          </a:p>
        </p:txBody>
      </p:sp>
      <p:sp>
        <p:nvSpPr>
          <p:cNvPr id="3" name="Espace réservé du texte 2"/>
          <p:cNvSpPr>
            <a:spLocks noGrp="1"/>
          </p:cNvSpPr>
          <p:nvPr>
            <p:ph type="body" idx="1"/>
          </p:nvPr>
        </p:nvSpPr>
        <p:spPr>
          <a:xfrm>
            <a:off x="844580" y="3204114"/>
            <a:ext cx="9088041" cy="1653678"/>
          </a:xfrm>
        </p:spPr>
        <p:txBody>
          <a:bodyPr anchor="b"/>
          <a:lstStyle>
            <a:lvl1pPr marL="0" indent="0">
              <a:buNone/>
              <a:defRPr sz="2159">
                <a:solidFill>
                  <a:schemeClr val="tx1">
                    <a:tint val="75000"/>
                  </a:schemeClr>
                </a:solidFill>
              </a:defRPr>
            </a:lvl1pPr>
            <a:lvl2pPr marL="493456" indent="0">
              <a:buNone/>
              <a:defRPr sz="1943">
                <a:solidFill>
                  <a:schemeClr val="tx1">
                    <a:tint val="75000"/>
                  </a:schemeClr>
                </a:solidFill>
              </a:defRPr>
            </a:lvl2pPr>
            <a:lvl3pPr marL="986912" indent="0">
              <a:buNone/>
              <a:defRPr sz="1727">
                <a:solidFill>
                  <a:schemeClr val="tx1">
                    <a:tint val="75000"/>
                  </a:schemeClr>
                </a:solidFill>
              </a:defRPr>
            </a:lvl3pPr>
            <a:lvl4pPr marL="1480368" indent="0">
              <a:buNone/>
              <a:defRPr sz="1511">
                <a:solidFill>
                  <a:schemeClr val="tx1">
                    <a:tint val="75000"/>
                  </a:schemeClr>
                </a:solidFill>
              </a:defRPr>
            </a:lvl4pPr>
            <a:lvl5pPr marL="1973824" indent="0">
              <a:buNone/>
              <a:defRPr sz="1511">
                <a:solidFill>
                  <a:schemeClr val="tx1">
                    <a:tint val="75000"/>
                  </a:schemeClr>
                </a:solidFill>
              </a:defRPr>
            </a:lvl5pPr>
            <a:lvl6pPr marL="2467280" indent="0">
              <a:buNone/>
              <a:defRPr sz="1511">
                <a:solidFill>
                  <a:schemeClr val="tx1">
                    <a:tint val="75000"/>
                  </a:schemeClr>
                </a:solidFill>
              </a:defRPr>
            </a:lvl6pPr>
            <a:lvl7pPr marL="2960736" indent="0">
              <a:buNone/>
              <a:defRPr sz="1511">
                <a:solidFill>
                  <a:schemeClr val="tx1">
                    <a:tint val="75000"/>
                  </a:schemeClr>
                </a:solidFill>
              </a:defRPr>
            </a:lvl7pPr>
            <a:lvl8pPr marL="3454192" indent="0">
              <a:buNone/>
              <a:defRPr sz="1511">
                <a:solidFill>
                  <a:schemeClr val="tx1">
                    <a:tint val="75000"/>
                  </a:schemeClr>
                </a:solidFill>
              </a:defRPr>
            </a:lvl8pPr>
            <a:lvl9pPr marL="3947648" indent="0">
              <a:buNone/>
              <a:defRPr sz="1511">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4253362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579141" y="1763926"/>
            <a:ext cx="5123160"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880498" y="1763926"/>
            <a:ext cx="5123160"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A5121DE-6725-1749-A95E-7E8D8FD1C1A1}"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1343476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4591" y="302737"/>
            <a:ext cx="9622632" cy="1259946"/>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534591" y="1692178"/>
            <a:ext cx="4724074"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fr-FR"/>
              <a:t>Cliquez pour modifier les styles du texte du masque</a:t>
            </a:r>
          </a:p>
        </p:txBody>
      </p:sp>
      <p:sp>
        <p:nvSpPr>
          <p:cNvPr id="4" name="Espace réservé du contenu 3"/>
          <p:cNvSpPr>
            <a:spLocks noGrp="1"/>
          </p:cNvSpPr>
          <p:nvPr>
            <p:ph sz="half" idx="2"/>
          </p:nvPr>
        </p:nvSpPr>
        <p:spPr>
          <a:xfrm>
            <a:off x="534591" y="2397397"/>
            <a:ext cx="4724074"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431293" y="1692178"/>
            <a:ext cx="4725930"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fr-FR"/>
              <a:t>Cliquez pour modifier les styles du texte du masque</a:t>
            </a:r>
          </a:p>
        </p:txBody>
      </p:sp>
      <p:sp>
        <p:nvSpPr>
          <p:cNvPr id="6" name="Espace réservé du contenu 5"/>
          <p:cNvSpPr>
            <a:spLocks noGrp="1"/>
          </p:cNvSpPr>
          <p:nvPr>
            <p:ph sz="quarter" idx="4"/>
          </p:nvPr>
        </p:nvSpPr>
        <p:spPr>
          <a:xfrm>
            <a:off x="5431293" y="2397397"/>
            <a:ext cx="4725930"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A5121DE-6725-1749-A95E-7E8D8FD1C1A1}" type="datetimeFigureOut">
              <a:rPr lang="fr-FR" smtClean="0"/>
              <a:t>12/09/2018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301645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A5121DE-6725-1749-A95E-7E8D8FD1C1A1}" type="datetimeFigureOut">
              <a:rPr lang="fr-FR" smtClean="0"/>
              <a:t>12/09/2018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3803283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A5121DE-6725-1749-A95E-7E8D8FD1C1A1}" type="datetimeFigureOut">
              <a:rPr lang="fr-FR" smtClean="0"/>
              <a:t>12/09/2018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3868378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591" y="300987"/>
            <a:ext cx="3517533" cy="1280945"/>
          </a:xfrm>
        </p:spPr>
        <p:txBody>
          <a:bodyPr anchor="b"/>
          <a:lstStyle>
            <a:lvl1pPr algn="l">
              <a:defRPr sz="2159" b="1"/>
            </a:lvl1pPr>
          </a:lstStyle>
          <a:p>
            <a:r>
              <a:rPr lang="fr-FR"/>
              <a:t>Cliquez et modifiez le titre</a:t>
            </a:r>
          </a:p>
        </p:txBody>
      </p:sp>
      <p:sp>
        <p:nvSpPr>
          <p:cNvPr id="3" name="Espace réservé du contenu 2"/>
          <p:cNvSpPr>
            <a:spLocks noGrp="1"/>
          </p:cNvSpPr>
          <p:nvPr>
            <p:ph idx="1"/>
          </p:nvPr>
        </p:nvSpPr>
        <p:spPr>
          <a:xfrm>
            <a:off x="4180203" y="300989"/>
            <a:ext cx="5977020" cy="6451973"/>
          </a:xfrm>
        </p:spPr>
        <p:txBody>
          <a:bodyPr/>
          <a:lstStyle>
            <a:lvl1pPr>
              <a:defRPr sz="3454"/>
            </a:lvl1pPr>
            <a:lvl2pPr>
              <a:defRPr sz="3022"/>
            </a:lvl2pPr>
            <a:lvl3pPr>
              <a:defRPr sz="2590"/>
            </a:lvl3pPr>
            <a:lvl4pPr>
              <a:defRPr sz="2159"/>
            </a:lvl4pPr>
            <a:lvl5pPr>
              <a:defRPr sz="2159"/>
            </a:lvl5pPr>
            <a:lvl6pPr>
              <a:defRPr sz="2159"/>
            </a:lvl6pPr>
            <a:lvl7pPr>
              <a:defRPr sz="2159"/>
            </a:lvl7pPr>
            <a:lvl8pPr>
              <a:defRPr sz="2159"/>
            </a:lvl8pPr>
            <a:lvl9pPr>
              <a:defRPr sz="2159"/>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34591" y="1581934"/>
            <a:ext cx="3517533" cy="5171028"/>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A5121DE-6725-1749-A95E-7E8D8FD1C1A1}"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19836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670" y="5291772"/>
            <a:ext cx="6415088" cy="624724"/>
          </a:xfrm>
        </p:spPr>
        <p:txBody>
          <a:bodyPr anchor="b"/>
          <a:lstStyle>
            <a:lvl1pPr algn="l">
              <a:defRPr sz="2159" b="1"/>
            </a:lvl1pPr>
          </a:lstStyle>
          <a:p>
            <a:r>
              <a:rPr lang="fr-FR"/>
              <a:t>Cliquez et modifiez le titre</a:t>
            </a:r>
          </a:p>
        </p:txBody>
      </p:sp>
      <p:sp>
        <p:nvSpPr>
          <p:cNvPr id="3" name="Espace réservé pour une image  2"/>
          <p:cNvSpPr>
            <a:spLocks noGrp="1"/>
          </p:cNvSpPr>
          <p:nvPr>
            <p:ph type="pic" idx="1"/>
          </p:nvPr>
        </p:nvSpPr>
        <p:spPr>
          <a:xfrm>
            <a:off x="2095670" y="675471"/>
            <a:ext cx="6415088" cy="4535805"/>
          </a:xfrm>
        </p:spPr>
        <p:txBody>
          <a:bodyPr/>
          <a:lstStyle>
            <a:lvl1pPr marL="0" indent="0">
              <a:buNone/>
              <a:defRPr sz="3454"/>
            </a:lvl1pPr>
            <a:lvl2pPr marL="493456" indent="0">
              <a:buNone/>
              <a:defRPr sz="3022"/>
            </a:lvl2pPr>
            <a:lvl3pPr marL="986912" indent="0">
              <a:buNone/>
              <a:defRPr sz="2590"/>
            </a:lvl3pPr>
            <a:lvl4pPr marL="1480368" indent="0">
              <a:buNone/>
              <a:defRPr sz="2159"/>
            </a:lvl4pPr>
            <a:lvl5pPr marL="1973824" indent="0">
              <a:buNone/>
              <a:defRPr sz="2159"/>
            </a:lvl5pPr>
            <a:lvl6pPr marL="2467280" indent="0">
              <a:buNone/>
              <a:defRPr sz="2159"/>
            </a:lvl6pPr>
            <a:lvl7pPr marL="2960736" indent="0">
              <a:buNone/>
              <a:defRPr sz="2159"/>
            </a:lvl7pPr>
            <a:lvl8pPr marL="3454192" indent="0">
              <a:buNone/>
              <a:defRPr sz="2159"/>
            </a:lvl8pPr>
            <a:lvl9pPr marL="3947648" indent="0">
              <a:buNone/>
              <a:defRPr sz="2159"/>
            </a:lvl9pPr>
          </a:lstStyle>
          <a:p>
            <a:endParaRPr lang="fr-FR"/>
          </a:p>
        </p:txBody>
      </p:sp>
      <p:sp>
        <p:nvSpPr>
          <p:cNvPr id="4" name="Espace réservé du texte 3"/>
          <p:cNvSpPr>
            <a:spLocks noGrp="1"/>
          </p:cNvSpPr>
          <p:nvPr>
            <p:ph type="body" sz="half" idx="2"/>
          </p:nvPr>
        </p:nvSpPr>
        <p:spPr>
          <a:xfrm>
            <a:off x="2095670" y="5916496"/>
            <a:ext cx="6415088" cy="887211"/>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A5121DE-6725-1749-A95E-7E8D8FD1C1A1}"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4127555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34591" y="302737"/>
            <a:ext cx="9622632" cy="1259946"/>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534591" y="1763926"/>
            <a:ext cx="9622632" cy="498903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534591" y="7006700"/>
            <a:ext cx="2494756" cy="402483"/>
          </a:xfrm>
          <a:prstGeom prst="rect">
            <a:avLst/>
          </a:prstGeom>
        </p:spPr>
        <p:txBody>
          <a:bodyPr vert="horz" lIns="91440" tIns="45720" rIns="91440" bIns="45720" rtlCol="0" anchor="ctr"/>
          <a:lstStyle>
            <a:lvl1pPr algn="l">
              <a:defRPr sz="1295">
                <a:solidFill>
                  <a:schemeClr val="tx1">
                    <a:tint val="75000"/>
                  </a:schemeClr>
                </a:solidFill>
              </a:defRPr>
            </a:lvl1p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3"/>
          </p:nvPr>
        </p:nvSpPr>
        <p:spPr>
          <a:xfrm>
            <a:off x="3653036" y="7006700"/>
            <a:ext cx="3385741" cy="402483"/>
          </a:xfrm>
          <a:prstGeom prst="rect">
            <a:avLst/>
          </a:prstGeom>
        </p:spPr>
        <p:txBody>
          <a:bodyPr vert="horz" lIns="91440" tIns="45720" rIns="91440" bIns="45720" rtlCol="0" anchor="ctr"/>
          <a:lstStyle>
            <a:lvl1pPr algn="ctr">
              <a:defRPr sz="1295">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662466" y="7006700"/>
            <a:ext cx="2494756" cy="402483"/>
          </a:xfrm>
          <a:prstGeom prst="rect">
            <a:avLst/>
          </a:prstGeom>
        </p:spPr>
        <p:txBody>
          <a:bodyPr vert="horz" lIns="91440" tIns="45720" rIns="91440" bIns="45720" rtlCol="0" anchor="ctr"/>
          <a:lstStyle>
            <a:lvl1pPr algn="r">
              <a:defRPr sz="1295">
                <a:solidFill>
                  <a:schemeClr val="tx1">
                    <a:tint val="75000"/>
                  </a:schemeClr>
                </a:solidFill>
              </a:defRPr>
            </a:lvl1pPr>
          </a:lstStyle>
          <a:p>
            <a:fld id="{88A4D855-28A5-5E4E-A94F-5CBA4C9E4E90}" type="slidenum">
              <a:rPr lang="fr-FR" smtClean="0"/>
              <a:t>‹N°›</a:t>
            </a:fld>
            <a:endParaRPr lang="fr-FR"/>
          </a:p>
        </p:txBody>
      </p:sp>
    </p:spTree>
    <p:extLst>
      <p:ext uri="{BB962C8B-B14F-4D97-AF65-F5344CB8AC3E}">
        <p14:creationId xmlns:p14="http://schemas.microsoft.com/office/powerpoint/2010/main" val="4082632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3456" rtl="0" eaLnBrk="1" latinLnBrk="0" hangingPunct="1">
        <a:spcBef>
          <a:spcPct val="0"/>
        </a:spcBef>
        <a:buNone/>
        <a:defRPr sz="4749" kern="1200">
          <a:solidFill>
            <a:schemeClr val="tx1"/>
          </a:solidFill>
          <a:latin typeface="+mj-lt"/>
          <a:ea typeface="+mj-ea"/>
          <a:cs typeface="+mj-cs"/>
        </a:defRPr>
      </a:lvl1pPr>
    </p:titleStyle>
    <p:bodyStyle>
      <a:lvl1pPr marL="370092" indent="-370092" algn="l" defTabSz="493456" rtl="0" eaLnBrk="1" latinLnBrk="0" hangingPunct="1">
        <a:spcBef>
          <a:spcPct val="20000"/>
        </a:spcBef>
        <a:buFont typeface="Arial"/>
        <a:buChar char="•"/>
        <a:defRPr sz="3454" kern="1200">
          <a:solidFill>
            <a:schemeClr val="tx1"/>
          </a:solidFill>
          <a:latin typeface="+mn-lt"/>
          <a:ea typeface="+mn-ea"/>
          <a:cs typeface="+mn-cs"/>
        </a:defRPr>
      </a:lvl1pPr>
      <a:lvl2pPr marL="801866" indent="-308410" algn="l" defTabSz="493456" rtl="0" eaLnBrk="1" latinLnBrk="0" hangingPunct="1">
        <a:spcBef>
          <a:spcPct val="20000"/>
        </a:spcBef>
        <a:buFont typeface="Arial"/>
        <a:buChar char="–"/>
        <a:defRPr sz="3022" kern="1200">
          <a:solidFill>
            <a:schemeClr val="tx1"/>
          </a:solidFill>
          <a:latin typeface="+mn-lt"/>
          <a:ea typeface="+mn-ea"/>
          <a:cs typeface="+mn-cs"/>
        </a:defRPr>
      </a:lvl2pPr>
      <a:lvl3pPr marL="1233640" indent="-246728" algn="l" defTabSz="493456" rtl="0" eaLnBrk="1" latinLnBrk="0" hangingPunct="1">
        <a:spcBef>
          <a:spcPct val="20000"/>
        </a:spcBef>
        <a:buFont typeface="Arial"/>
        <a:buChar char="•"/>
        <a:defRPr sz="2590" kern="1200">
          <a:solidFill>
            <a:schemeClr val="tx1"/>
          </a:solidFill>
          <a:latin typeface="+mn-lt"/>
          <a:ea typeface="+mn-ea"/>
          <a:cs typeface="+mn-cs"/>
        </a:defRPr>
      </a:lvl3pPr>
      <a:lvl4pPr marL="1727096" indent="-246728" algn="l" defTabSz="493456" rtl="0" eaLnBrk="1" latinLnBrk="0" hangingPunct="1">
        <a:spcBef>
          <a:spcPct val="20000"/>
        </a:spcBef>
        <a:buFont typeface="Arial"/>
        <a:buChar char="–"/>
        <a:defRPr sz="2159" kern="1200">
          <a:solidFill>
            <a:schemeClr val="tx1"/>
          </a:solidFill>
          <a:latin typeface="+mn-lt"/>
          <a:ea typeface="+mn-ea"/>
          <a:cs typeface="+mn-cs"/>
        </a:defRPr>
      </a:lvl4pPr>
      <a:lvl5pPr marL="2220552" indent="-246728" algn="l" defTabSz="493456" rtl="0" eaLnBrk="1" latinLnBrk="0" hangingPunct="1">
        <a:spcBef>
          <a:spcPct val="20000"/>
        </a:spcBef>
        <a:buFont typeface="Arial"/>
        <a:buChar char="»"/>
        <a:defRPr sz="2159" kern="1200">
          <a:solidFill>
            <a:schemeClr val="tx1"/>
          </a:solidFill>
          <a:latin typeface="+mn-lt"/>
          <a:ea typeface="+mn-ea"/>
          <a:cs typeface="+mn-cs"/>
        </a:defRPr>
      </a:lvl5pPr>
      <a:lvl6pPr marL="2714008" indent="-246728" algn="l" defTabSz="493456" rtl="0" eaLnBrk="1" latinLnBrk="0" hangingPunct="1">
        <a:spcBef>
          <a:spcPct val="20000"/>
        </a:spcBef>
        <a:buFont typeface="Arial"/>
        <a:buChar char="•"/>
        <a:defRPr sz="2159" kern="1200">
          <a:solidFill>
            <a:schemeClr val="tx1"/>
          </a:solidFill>
          <a:latin typeface="+mn-lt"/>
          <a:ea typeface="+mn-ea"/>
          <a:cs typeface="+mn-cs"/>
        </a:defRPr>
      </a:lvl6pPr>
      <a:lvl7pPr marL="3207464" indent="-246728" algn="l" defTabSz="493456" rtl="0" eaLnBrk="1" latinLnBrk="0" hangingPunct="1">
        <a:spcBef>
          <a:spcPct val="20000"/>
        </a:spcBef>
        <a:buFont typeface="Arial"/>
        <a:buChar char="•"/>
        <a:defRPr sz="2159" kern="1200">
          <a:solidFill>
            <a:schemeClr val="tx1"/>
          </a:solidFill>
          <a:latin typeface="+mn-lt"/>
          <a:ea typeface="+mn-ea"/>
          <a:cs typeface="+mn-cs"/>
        </a:defRPr>
      </a:lvl7pPr>
      <a:lvl8pPr marL="3700920" indent="-246728" algn="l" defTabSz="493456" rtl="0" eaLnBrk="1" latinLnBrk="0" hangingPunct="1">
        <a:spcBef>
          <a:spcPct val="20000"/>
        </a:spcBef>
        <a:buFont typeface="Arial"/>
        <a:buChar char="•"/>
        <a:defRPr sz="2159" kern="1200">
          <a:solidFill>
            <a:schemeClr val="tx1"/>
          </a:solidFill>
          <a:latin typeface="+mn-lt"/>
          <a:ea typeface="+mn-ea"/>
          <a:cs typeface="+mn-cs"/>
        </a:defRPr>
      </a:lvl8pPr>
      <a:lvl9pPr marL="4194376" indent="-246728" algn="l" defTabSz="493456" rtl="0" eaLnBrk="1" latinLnBrk="0" hangingPunct="1">
        <a:spcBef>
          <a:spcPct val="20000"/>
        </a:spcBef>
        <a:buFont typeface="Arial"/>
        <a:buChar char="•"/>
        <a:defRPr sz="2159" kern="1200">
          <a:solidFill>
            <a:schemeClr val="tx1"/>
          </a:solidFill>
          <a:latin typeface="+mn-lt"/>
          <a:ea typeface="+mn-ea"/>
          <a:cs typeface="+mn-cs"/>
        </a:defRPr>
      </a:lvl9pPr>
    </p:bodyStyle>
    <p:otherStyle>
      <a:defPPr>
        <a:defRPr lang="fr-FR"/>
      </a:defPPr>
      <a:lvl1pPr marL="0" algn="l" defTabSz="493456" rtl="0" eaLnBrk="1" latinLnBrk="0" hangingPunct="1">
        <a:defRPr sz="1943" kern="1200">
          <a:solidFill>
            <a:schemeClr val="tx1"/>
          </a:solidFill>
          <a:latin typeface="+mn-lt"/>
          <a:ea typeface="+mn-ea"/>
          <a:cs typeface="+mn-cs"/>
        </a:defRPr>
      </a:lvl1pPr>
      <a:lvl2pPr marL="493456" algn="l" defTabSz="493456" rtl="0" eaLnBrk="1" latinLnBrk="0" hangingPunct="1">
        <a:defRPr sz="1943" kern="1200">
          <a:solidFill>
            <a:schemeClr val="tx1"/>
          </a:solidFill>
          <a:latin typeface="+mn-lt"/>
          <a:ea typeface="+mn-ea"/>
          <a:cs typeface="+mn-cs"/>
        </a:defRPr>
      </a:lvl2pPr>
      <a:lvl3pPr marL="986912" algn="l" defTabSz="493456" rtl="0" eaLnBrk="1" latinLnBrk="0" hangingPunct="1">
        <a:defRPr sz="1943" kern="1200">
          <a:solidFill>
            <a:schemeClr val="tx1"/>
          </a:solidFill>
          <a:latin typeface="+mn-lt"/>
          <a:ea typeface="+mn-ea"/>
          <a:cs typeface="+mn-cs"/>
        </a:defRPr>
      </a:lvl3pPr>
      <a:lvl4pPr marL="1480368" algn="l" defTabSz="493456" rtl="0" eaLnBrk="1" latinLnBrk="0" hangingPunct="1">
        <a:defRPr sz="1943" kern="1200">
          <a:solidFill>
            <a:schemeClr val="tx1"/>
          </a:solidFill>
          <a:latin typeface="+mn-lt"/>
          <a:ea typeface="+mn-ea"/>
          <a:cs typeface="+mn-cs"/>
        </a:defRPr>
      </a:lvl4pPr>
      <a:lvl5pPr marL="1973824" algn="l" defTabSz="493456" rtl="0" eaLnBrk="1" latinLnBrk="0" hangingPunct="1">
        <a:defRPr sz="1943" kern="1200">
          <a:solidFill>
            <a:schemeClr val="tx1"/>
          </a:solidFill>
          <a:latin typeface="+mn-lt"/>
          <a:ea typeface="+mn-ea"/>
          <a:cs typeface="+mn-cs"/>
        </a:defRPr>
      </a:lvl5pPr>
      <a:lvl6pPr marL="2467280" algn="l" defTabSz="493456" rtl="0" eaLnBrk="1" latinLnBrk="0" hangingPunct="1">
        <a:defRPr sz="1943" kern="1200">
          <a:solidFill>
            <a:schemeClr val="tx1"/>
          </a:solidFill>
          <a:latin typeface="+mn-lt"/>
          <a:ea typeface="+mn-ea"/>
          <a:cs typeface="+mn-cs"/>
        </a:defRPr>
      </a:lvl6pPr>
      <a:lvl7pPr marL="2960736" algn="l" defTabSz="493456" rtl="0" eaLnBrk="1" latinLnBrk="0" hangingPunct="1">
        <a:defRPr sz="1943" kern="1200">
          <a:solidFill>
            <a:schemeClr val="tx1"/>
          </a:solidFill>
          <a:latin typeface="+mn-lt"/>
          <a:ea typeface="+mn-ea"/>
          <a:cs typeface="+mn-cs"/>
        </a:defRPr>
      </a:lvl7pPr>
      <a:lvl8pPr marL="3454192" algn="l" defTabSz="493456" rtl="0" eaLnBrk="1" latinLnBrk="0" hangingPunct="1">
        <a:defRPr sz="1943" kern="1200">
          <a:solidFill>
            <a:schemeClr val="tx1"/>
          </a:solidFill>
          <a:latin typeface="+mn-lt"/>
          <a:ea typeface="+mn-ea"/>
          <a:cs typeface="+mn-cs"/>
        </a:defRPr>
      </a:lvl8pPr>
      <a:lvl9pPr marL="3947648" algn="l" defTabSz="493456" rtl="0" eaLnBrk="1" latinLnBrk="0" hangingPunct="1">
        <a:defRPr sz="19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 y="272191"/>
            <a:ext cx="10692000" cy="432000"/>
          </a:xfrm>
          <a:prstGeom prst="rect">
            <a:avLst/>
          </a:pr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539750" algn="l"/>
                <a:tab pos="4302125" algn="l"/>
                <a:tab pos="8250238" algn="l"/>
              </a:tabLst>
            </a:pPr>
            <a:r>
              <a:rPr lang="en-GB" b="1" dirty="0"/>
              <a:t>	How to recognize it?	Can you help us?	</a:t>
            </a:r>
          </a:p>
        </p:txBody>
      </p:sp>
      <p:grpSp>
        <p:nvGrpSpPr>
          <p:cNvPr id="38" name="Groupe 37"/>
          <p:cNvGrpSpPr/>
          <p:nvPr/>
        </p:nvGrpSpPr>
        <p:grpSpPr>
          <a:xfrm>
            <a:off x="3771411" y="4077476"/>
            <a:ext cx="3027063" cy="2006168"/>
            <a:chOff x="3832374" y="4077476"/>
            <a:chExt cx="3027063" cy="2006168"/>
          </a:xfrm>
        </p:grpSpPr>
        <p:sp>
          <p:nvSpPr>
            <p:cNvPr id="7" name="Rectangle 6"/>
            <p:cNvSpPr/>
            <p:nvPr/>
          </p:nvSpPr>
          <p:spPr>
            <a:xfrm>
              <a:off x="3832374" y="4415904"/>
              <a:ext cx="3027063" cy="1667740"/>
            </a:xfrm>
            <a:prstGeom prst="rect">
              <a:avLst/>
            </a:prstGeom>
            <a:noFill/>
            <a:ln w="28575" cmpd="sng">
              <a:solidFill>
                <a:srgbClr val="93BE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115"/>
            </a:p>
          </p:txBody>
        </p:sp>
        <p:sp>
          <p:nvSpPr>
            <p:cNvPr id="2" name="Rectangle 1"/>
            <p:cNvSpPr/>
            <p:nvPr/>
          </p:nvSpPr>
          <p:spPr>
            <a:xfrm>
              <a:off x="4472448" y="4077476"/>
              <a:ext cx="1746914" cy="338428"/>
            </a:xfrm>
            <a:prstGeom prst="rect">
              <a:avLst/>
            </a:pr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Contact us</a:t>
              </a:r>
            </a:p>
          </p:txBody>
        </p:sp>
      </p:grpSp>
      <p:grpSp>
        <p:nvGrpSpPr>
          <p:cNvPr id="15" name="Groupe 14"/>
          <p:cNvGrpSpPr/>
          <p:nvPr/>
        </p:nvGrpSpPr>
        <p:grpSpPr>
          <a:xfrm>
            <a:off x="-5042" y="6590536"/>
            <a:ext cx="10717388" cy="1003358"/>
            <a:chOff x="6109" y="6523630"/>
            <a:chExt cx="10717388" cy="1003358"/>
          </a:xfrm>
        </p:grpSpPr>
        <p:grpSp>
          <p:nvGrpSpPr>
            <p:cNvPr id="8" name="Groupe 7"/>
            <p:cNvGrpSpPr/>
            <p:nvPr/>
          </p:nvGrpSpPr>
          <p:grpSpPr>
            <a:xfrm>
              <a:off x="6109" y="6773023"/>
              <a:ext cx="10717388" cy="753965"/>
              <a:chOff x="-25390" y="6826469"/>
              <a:chExt cx="10717388" cy="753965"/>
            </a:xfrm>
          </p:grpSpPr>
          <p:sp>
            <p:nvSpPr>
              <p:cNvPr id="9" name="Organigramme : Entrée manuelle 5"/>
              <p:cNvSpPr/>
              <p:nvPr/>
            </p:nvSpPr>
            <p:spPr>
              <a:xfrm>
                <a:off x="3605540" y="6826469"/>
                <a:ext cx="3449888" cy="74320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2" h="10000">
                    <a:moveTo>
                      <a:pt x="30" y="3734"/>
                    </a:moveTo>
                    <a:lnTo>
                      <a:pt x="10022" y="0"/>
                    </a:lnTo>
                    <a:lnTo>
                      <a:pt x="10022" y="9721"/>
                    </a:lnTo>
                    <a:lnTo>
                      <a:pt x="0" y="10000"/>
                    </a:lnTo>
                    <a:cubicBezTo>
                      <a:pt x="40" y="8005"/>
                      <a:pt x="-10" y="5730"/>
                      <a:pt x="30" y="3734"/>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rganigramme : Entrée manuelle 5"/>
              <p:cNvSpPr/>
              <p:nvPr/>
            </p:nvSpPr>
            <p:spPr>
              <a:xfrm flipH="1">
                <a:off x="7048895" y="6827341"/>
                <a:ext cx="3643103" cy="75309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 name="connsiteX0" fmla="*/ 30 w 10031"/>
                  <a:gd name="connsiteY0" fmla="*/ 3734 h 10000"/>
                  <a:gd name="connsiteX1" fmla="*/ 10022 w 10031"/>
                  <a:gd name="connsiteY1" fmla="*/ 0 h 10000"/>
                  <a:gd name="connsiteX2" fmla="*/ 10031 w 10031"/>
                  <a:gd name="connsiteY2" fmla="*/ 9588 h 10000"/>
                  <a:gd name="connsiteX3" fmla="*/ 0 w 10031"/>
                  <a:gd name="connsiteY3" fmla="*/ 10000 h 10000"/>
                  <a:gd name="connsiteX4" fmla="*/ 30 w 10031"/>
                  <a:gd name="connsiteY4" fmla="*/ 3734 h 10000"/>
                  <a:gd name="connsiteX0" fmla="*/ 30 w 10040"/>
                  <a:gd name="connsiteY0" fmla="*/ 3867 h 10133"/>
                  <a:gd name="connsiteX1" fmla="*/ 10040 w 10040"/>
                  <a:gd name="connsiteY1" fmla="*/ 0 h 10133"/>
                  <a:gd name="connsiteX2" fmla="*/ 10031 w 10040"/>
                  <a:gd name="connsiteY2" fmla="*/ 9721 h 10133"/>
                  <a:gd name="connsiteX3" fmla="*/ 0 w 10040"/>
                  <a:gd name="connsiteY3" fmla="*/ 10133 h 10133"/>
                  <a:gd name="connsiteX4" fmla="*/ 30 w 10040"/>
                  <a:gd name="connsiteY4" fmla="*/ 3867 h 10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0" h="10133">
                    <a:moveTo>
                      <a:pt x="30" y="3867"/>
                    </a:moveTo>
                    <a:lnTo>
                      <a:pt x="10040" y="0"/>
                    </a:lnTo>
                    <a:cubicBezTo>
                      <a:pt x="10037" y="3240"/>
                      <a:pt x="10034" y="6481"/>
                      <a:pt x="10031" y="9721"/>
                    </a:cubicBezTo>
                    <a:lnTo>
                      <a:pt x="0" y="10133"/>
                    </a:lnTo>
                    <a:cubicBezTo>
                      <a:pt x="40" y="8138"/>
                      <a:pt x="-10" y="5863"/>
                      <a:pt x="30" y="3867"/>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rganigramme : Entrée manuelle 5"/>
              <p:cNvSpPr/>
              <p:nvPr/>
            </p:nvSpPr>
            <p:spPr>
              <a:xfrm flipH="1">
                <a:off x="-25390" y="6830621"/>
                <a:ext cx="3647879" cy="74039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 name="connsiteX0" fmla="*/ 30 w 10022"/>
                  <a:gd name="connsiteY0" fmla="*/ 3734 h 9785"/>
                  <a:gd name="connsiteX1" fmla="*/ 10022 w 10022"/>
                  <a:gd name="connsiteY1" fmla="*/ 0 h 9785"/>
                  <a:gd name="connsiteX2" fmla="*/ 10022 w 10022"/>
                  <a:gd name="connsiteY2" fmla="*/ 9721 h 9785"/>
                  <a:gd name="connsiteX3" fmla="*/ 0 w 10022"/>
                  <a:gd name="connsiteY3" fmla="*/ 9785 h 9785"/>
                  <a:gd name="connsiteX4" fmla="*/ 30 w 10022"/>
                  <a:gd name="connsiteY4" fmla="*/ 3734 h 9785"/>
                  <a:gd name="connsiteX0" fmla="*/ 9 w 10037"/>
                  <a:gd name="connsiteY0" fmla="*/ 4035 h 10000"/>
                  <a:gd name="connsiteX1" fmla="*/ 10037 w 10037"/>
                  <a:gd name="connsiteY1" fmla="*/ 0 h 10000"/>
                  <a:gd name="connsiteX2" fmla="*/ 10037 w 10037"/>
                  <a:gd name="connsiteY2" fmla="*/ 9935 h 10000"/>
                  <a:gd name="connsiteX3" fmla="*/ 37 w 10037"/>
                  <a:gd name="connsiteY3" fmla="*/ 10000 h 10000"/>
                  <a:gd name="connsiteX4" fmla="*/ 9 w 10037"/>
                  <a:gd name="connsiteY4" fmla="*/ 4035 h 10000"/>
                  <a:gd name="connsiteX0" fmla="*/ 9 w 10037"/>
                  <a:gd name="connsiteY0" fmla="*/ 3854 h 10000"/>
                  <a:gd name="connsiteX1" fmla="*/ 10037 w 10037"/>
                  <a:gd name="connsiteY1" fmla="*/ 0 h 10000"/>
                  <a:gd name="connsiteX2" fmla="*/ 10037 w 10037"/>
                  <a:gd name="connsiteY2" fmla="*/ 9935 h 10000"/>
                  <a:gd name="connsiteX3" fmla="*/ 37 w 10037"/>
                  <a:gd name="connsiteY3" fmla="*/ 10000 h 10000"/>
                  <a:gd name="connsiteX4" fmla="*/ 9 w 10037"/>
                  <a:gd name="connsiteY4" fmla="*/ 3854 h 10000"/>
                  <a:gd name="connsiteX0" fmla="*/ 9 w 10037"/>
                  <a:gd name="connsiteY0" fmla="*/ 3854 h 10181"/>
                  <a:gd name="connsiteX1" fmla="*/ 10037 w 10037"/>
                  <a:gd name="connsiteY1" fmla="*/ 0 h 10181"/>
                  <a:gd name="connsiteX2" fmla="*/ 10037 w 10037"/>
                  <a:gd name="connsiteY2" fmla="*/ 9935 h 10181"/>
                  <a:gd name="connsiteX3" fmla="*/ 37 w 10037"/>
                  <a:gd name="connsiteY3" fmla="*/ 10181 h 10181"/>
                  <a:gd name="connsiteX4" fmla="*/ 9 w 10037"/>
                  <a:gd name="connsiteY4" fmla="*/ 3854 h 10181"/>
                  <a:gd name="connsiteX0" fmla="*/ 13 w 10041"/>
                  <a:gd name="connsiteY0" fmla="*/ 3854 h 10181"/>
                  <a:gd name="connsiteX1" fmla="*/ 10041 w 10041"/>
                  <a:gd name="connsiteY1" fmla="*/ 0 h 10181"/>
                  <a:gd name="connsiteX2" fmla="*/ 10041 w 10041"/>
                  <a:gd name="connsiteY2" fmla="*/ 9935 h 10181"/>
                  <a:gd name="connsiteX3" fmla="*/ 41 w 10041"/>
                  <a:gd name="connsiteY3" fmla="*/ 10181 h 10181"/>
                  <a:gd name="connsiteX4" fmla="*/ 13 w 10041"/>
                  <a:gd name="connsiteY4" fmla="*/ 3854 h 10181"/>
                  <a:gd name="connsiteX0" fmla="*/ 12 w 10040"/>
                  <a:gd name="connsiteY0" fmla="*/ 3854 h 10181"/>
                  <a:gd name="connsiteX1" fmla="*/ 10040 w 10040"/>
                  <a:gd name="connsiteY1" fmla="*/ 0 h 10181"/>
                  <a:gd name="connsiteX2" fmla="*/ 10040 w 10040"/>
                  <a:gd name="connsiteY2" fmla="*/ 9935 h 10181"/>
                  <a:gd name="connsiteX3" fmla="*/ 40 w 10040"/>
                  <a:gd name="connsiteY3" fmla="*/ 10181 h 10181"/>
                  <a:gd name="connsiteX4" fmla="*/ 12 w 10040"/>
                  <a:gd name="connsiteY4" fmla="*/ 3854 h 10181"/>
                  <a:gd name="connsiteX0" fmla="*/ 16 w 10017"/>
                  <a:gd name="connsiteY0" fmla="*/ 3764 h 10181"/>
                  <a:gd name="connsiteX1" fmla="*/ 10017 w 10017"/>
                  <a:gd name="connsiteY1" fmla="*/ 0 h 10181"/>
                  <a:gd name="connsiteX2" fmla="*/ 10017 w 10017"/>
                  <a:gd name="connsiteY2" fmla="*/ 9935 h 10181"/>
                  <a:gd name="connsiteX3" fmla="*/ 17 w 10017"/>
                  <a:gd name="connsiteY3" fmla="*/ 10181 h 10181"/>
                  <a:gd name="connsiteX4" fmla="*/ 16 w 10017"/>
                  <a:gd name="connsiteY4" fmla="*/ 3764 h 10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181">
                    <a:moveTo>
                      <a:pt x="16" y="3764"/>
                    </a:moveTo>
                    <a:lnTo>
                      <a:pt x="10017" y="0"/>
                    </a:lnTo>
                    <a:lnTo>
                      <a:pt x="10017" y="9935"/>
                    </a:lnTo>
                    <a:lnTo>
                      <a:pt x="17" y="10181"/>
                    </a:lnTo>
                    <a:cubicBezTo>
                      <a:pt x="30" y="10132"/>
                      <a:pt x="-24" y="5804"/>
                      <a:pt x="16" y="3764"/>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3" name="Rectangle à coins arrondis 12"/>
            <p:cNvSpPr/>
            <p:nvPr/>
          </p:nvSpPr>
          <p:spPr>
            <a:xfrm>
              <a:off x="3819915" y="6523630"/>
              <a:ext cx="3097721" cy="816611"/>
            </a:xfrm>
            <a:prstGeom prst="roundRect">
              <a:avLst>
                <a:gd name="adj" fmla="val 3021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à coins arrondis 13"/>
            <p:cNvSpPr/>
            <p:nvPr/>
          </p:nvSpPr>
          <p:spPr>
            <a:xfrm>
              <a:off x="7280058" y="6741208"/>
              <a:ext cx="726905" cy="657565"/>
            </a:xfrm>
            <a:prstGeom prst="roundRect">
              <a:avLst>
                <a:gd name="adj" fmla="val 15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cxnSp>
        <p:nvCxnSpPr>
          <p:cNvPr id="21" name="Connecteur droit 20"/>
          <p:cNvCxnSpPr/>
          <p:nvPr/>
        </p:nvCxnSpPr>
        <p:spPr>
          <a:xfrm flipH="1">
            <a:off x="7262949" y="870857"/>
            <a:ext cx="17109"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27" name="Groupe 26"/>
          <p:cNvGrpSpPr/>
          <p:nvPr/>
        </p:nvGrpSpPr>
        <p:grpSpPr>
          <a:xfrm>
            <a:off x="7149736" y="-14888"/>
            <a:ext cx="3564000" cy="4839437"/>
            <a:chOff x="7149736" y="-14888"/>
            <a:chExt cx="3564000" cy="4839437"/>
          </a:xfrm>
        </p:grpSpPr>
        <p:sp>
          <p:nvSpPr>
            <p:cNvPr id="17" name="Organigramme : Processus 16"/>
            <p:cNvSpPr/>
            <p:nvPr/>
          </p:nvSpPr>
          <p:spPr>
            <a:xfrm>
              <a:off x="7149736" y="-14888"/>
              <a:ext cx="3564000" cy="4839437"/>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9604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9604"/>
                  </a:lnTo>
                  <a:lnTo>
                    <a:pt x="0" y="0"/>
                  </a:ln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lIns="72000" tIns="252000" rtlCol="0" anchor="t" anchorCtr="0"/>
            <a:lstStyle/>
            <a:p>
              <a:pPr algn="ctr"/>
              <a:r>
                <a:rPr lang="en-GB" sz="2800" b="1" spc="-150" dirty="0">
                  <a:latin typeface="Century Gothic" panose="020B0502020202020204" pitchFamily="34" charset="0"/>
                </a:rPr>
                <a:t>BE AWARE!</a:t>
              </a:r>
            </a:p>
            <a:p>
              <a:pPr algn="ctr">
                <a:spcBef>
                  <a:spcPts val="600"/>
                </a:spcBef>
              </a:pPr>
              <a:r>
                <a:rPr lang="en-GB" sz="1600" b="1" i="1" dirty="0"/>
                <a:t>Lespedeza cuneata</a:t>
              </a:r>
            </a:p>
            <a:p>
              <a:pPr algn="ctr">
                <a:lnSpc>
                  <a:spcPts val="1100"/>
                </a:lnSpc>
              </a:pPr>
              <a:r>
                <a:rPr lang="en-GB" sz="1100" b="1" dirty="0"/>
                <a:t>A threat to the EPPO region</a:t>
              </a:r>
            </a:p>
          </p:txBody>
        </p:sp>
        <p:cxnSp>
          <p:nvCxnSpPr>
            <p:cNvPr id="23" name="Connecteur droit 22"/>
            <p:cNvCxnSpPr>
              <a:cxnSpLocks/>
            </p:cNvCxnSpPr>
            <p:nvPr/>
          </p:nvCxnSpPr>
          <p:spPr>
            <a:xfrm>
              <a:off x="7280058" y="870857"/>
              <a:ext cx="26882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Connecteur droit 25"/>
            <p:cNvCxnSpPr>
              <a:cxnSpLocks/>
            </p:cNvCxnSpPr>
            <p:nvPr/>
          </p:nvCxnSpPr>
          <p:spPr>
            <a:xfrm>
              <a:off x="10321643" y="870857"/>
              <a:ext cx="23749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30" name="Image 29"/>
          <p:cNvPicPr>
            <a:picLocks noChangeAspect="1"/>
          </p:cNvPicPr>
          <p:nvPr/>
        </p:nvPicPr>
        <p:blipFill>
          <a:blip r:embed="rId2"/>
          <a:stretch>
            <a:fillRect/>
          </a:stretch>
        </p:blipFill>
        <p:spPr>
          <a:xfrm>
            <a:off x="7346088" y="6778966"/>
            <a:ext cx="597939" cy="625750"/>
          </a:xfrm>
          <a:prstGeom prst="rect">
            <a:avLst/>
          </a:prstGeom>
        </p:spPr>
      </p:pic>
      <p:sp>
        <p:nvSpPr>
          <p:cNvPr id="3" name="ZoneTexte 2"/>
          <p:cNvSpPr txBox="1"/>
          <p:nvPr/>
        </p:nvSpPr>
        <p:spPr>
          <a:xfrm>
            <a:off x="8166512" y="7112432"/>
            <a:ext cx="2155131" cy="430887"/>
          </a:xfrm>
          <a:prstGeom prst="rect">
            <a:avLst/>
          </a:prstGeom>
          <a:noFill/>
        </p:spPr>
        <p:txBody>
          <a:bodyPr wrap="square" rtlCol="0">
            <a:spAutoFit/>
          </a:bodyPr>
          <a:lstStyle/>
          <a:p>
            <a:r>
              <a:rPr lang="en-GB" sz="1050" b="1" dirty="0">
                <a:solidFill>
                  <a:schemeClr val="bg1"/>
                </a:solidFill>
                <a:latin typeface="Calibri" panose="020F0502020204030204" pitchFamily="34" charset="0"/>
                <a:cs typeface="Calibri" panose="020F0502020204030204" pitchFamily="34" charset="0"/>
              </a:rPr>
              <a:t>Prepared in collaboration </a:t>
            </a:r>
            <a:br>
              <a:rPr lang="en-GB" sz="1050" b="1" dirty="0">
                <a:solidFill>
                  <a:schemeClr val="bg1"/>
                </a:solidFill>
                <a:latin typeface="Calibri" panose="020F0502020204030204" pitchFamily="34" charset="0"/>
                <a:cs typeface="Calibri" panose="020F0502020204030204" pitchFamily="34" charset="0"/>
              </a:rPr>
            </a:br>
            <a:r>
              <a:rPr lang="en-GB" sz="1050" b="1" dirty="0">
                <a:solidFill>
                  <a:schemeClr val="bg1"/>
                </a:solidFill>
                <a:latin typeface="Calibri" panose="020F0502020204030204" pitchFamily="34" charset="0"/>
                <a:cs typeface="Calibri" panose="020F0502020204030204" pitchFamily="34" charset="0"/>
              </a:rPr>
              <a:t>with EPPO – www.eppo.int</a:t>
            </a:r>
          </a:p>
        </p:txBody>
      </p:sp>
      <p:sp>
        <p:nvSpPr>
          <p:cNvPr id="4" name="ZoneTexte 3"/>
          <p:cNvSpPr txBox="1"/>
          <p:nvPr/>
        </p:nvSpPr>
        <p:spPr>
          <a:xfrm>
            <a:off x="7346088" y="5133109"/>
            <a:ext cx="3086385" cy="695575"/>
          </a:xfrm>
          <a:prstGeom prst="rect">
            <a:avLst/>
          </a:prstGeom>
          <a:noFill/>
        </p:spPr>
        <p:txBody>
          <a:bodyPr wrap="square" rtlCol="0">
            <a:spAutoFit/>
          </a:bodyPr>
          <a:lstStyle/>
          <a:p>
            <a:pPr algn="ctr"/>
            <a:r>
              <a:rPr lang="en-GB" dirty="0"/>
              <a:t>Your  institution name</a:t>
            </a:r>
          </a:p>
          <a:p>
            <a:pPr algn="ctr"/>
            <a:r>
              <a:rPr lang="en-GB" dirty="0"/>
              <a:t>Logo</a:t>
            </a:r>
          </a:p>
        </p:txBody>
      </p:sp>
      <p:sp>
        <p:nvSpPr>
          <p:cNvPr id="5" name="ZoneTexte 4"/>
          <p:cNvSpPr txBox="1"/>
          <p:nvPr/>
        </p:nvSpPr>
        <p:spPr>
          <a:xfrm>
            <a:off x="406590" y="935509"/>
            <a:ext cx="2943062" cy="1569660"/>
          </a:xfrm>
          <a:prstGeom prst="rect">
            <a:avLst/>
          </a:prstGeom>
          <a:noFill/>
        </p:spPr>
        <p:txBody>
          <a:bodyPr wrap="square" rtlCol="0">
            <a:spAutoFit/>
          </a:bodyPr>
          <a:lstStyle/>
          <a:p>
            <a:pPr algn="just"/>
            <a:r>
              <a:rPr lang="en-US" sz="1200" i="1" dirty="0">
                <a:ea typeface="Times New Roman" panose="02020603050405020304" pitchFamily="18" charset="0"/>
              </a:rPr>
              <a:t>Lespedeza cuneata</a:t>
            </a:r>
            <a:r>
              <a:rPr lang="en-US" sz="1200" dirty="0">
                <a:ea typeface="Times New Roman" panose="02020603050405020304" pitchFamily="18" charset="0"/>
              </a:rPr>
              <a:t> is a long-lived perennial or subshrub, growing to a height of 0.5-1 m. The plant produces trifoliate leaves along the entire stem. Stems can be coarse or fine, depending on the cultivar. Leaflets are long, narrow, and indented at the end; one of the key features that has been used to distinguish </a:t>
            </a:r>
            <a:r>
              <a:rPr lang="en-US" sz="1200" i="1" dirty="0">
                <a:ea typeface="Times New Roman" panose="02020603050405020304" pitchFamily="18" charset="0"/>
              </a:rPr>
              <a:t>L. cuneata</a:t>
            </a:r>
            <a:r>
              <a:rPr lang="en-US" sz="1200" dirty="0">
                <a:ea typeface="Times New Roman" panose="02020603050405020304" pitchFamily="18" charset="0"/>
              </a:rPr>
              <a:t> from </a:t>
            </a:r>
            <a:r>
              <a:rPr lang="en-US" sz="1200" i="1" dirty="0">
                <a:ea typeface="Times New Roman" panose="02020603050405020304" pitchFamily="18" charset="0"/>
              </a:rPr>
              <a:t>L. juncea. </a:t>
            </a:r>
            <a:endParaRPr lang="en-GB" sz="1200" dirty="0"/>
          </a:p>
        </p:txBody>
      </p:sp>
      <p:sp>
        <p:nvSpPr>
          <p:cNvPr id="6" name="ZoneTexte 5"/>
          <p:cNvSpPr txBox="1"/>
          <p:nvPr/>
        </p:nvSpPr>
        <p:spPr>
          <a:xfrm>
            <a:off x="3668898" y="935509"/>
            <a:ext cx="3139967" cy="3046988"/>
          </a:xfrm>
          <a:prstGeom prst="rect">
            <a:avLst/>
          </a:prstGeom>
          <a:noFill/>
        </p:spPr>
        <p:txBody>
          <a:bodyPr wrap="square" rtlCol="0">
            <a:spAutoFit/>
          </a:bodyPr>
          <a:lstStyle/>
          <a:p>
            <a:pPr algn="just"/>
            <a:r>
              <a:rPr lang="en-GB" sz="1200" dirty="0"/>
              <a:t>Because </a:t>
            </a:r>
            <a:r>
              <a:rPr lang="en-IE" sz="1200" i="1" dirty="0"/>
              <a:t>Lespedeza cuneata </a:t>
            </a:r>
            <a:r>
              <a:rPr lang="en-IE" sz="1200" dirty="0"/>
              <a:t>has the potential to </a:t>
            </a:r>
            <a:r>
              <a:rPr lang="en-GB" sz="1200" dirty="0"/>
              <a:t>impact the habitats it invades, including native plant species and important ecosystem services, it is important to report any sightings to plant protection authorities. Early detection will allow a rapid implementation of appropriate measures against </a:t>
            </a:r>
            <a:r>
              <a:rPr lang="en-IE" sz="1200" i="1" dirty="0"/>
              <a:t>Lespedeza cuneata</a:t>
            </a:r>
            <a:r>
              <a:rPr lang="en-GB" sz="1200" dirty="0"/>
              <a:t>.   </a:t>
            </a:r>
          </a:p>
          <a:p>
            <a:r>
              <a:rPr lang="en-GB" sz="1200" dirty="0"/>
              <a:t> </a:t>
            </a:r>
          </a:p>
          <a:p>
            <a:r>
              <a:rPr lang="en-GB" sz="1200" dirty="0"/>
              <a:t>If you see </a:t>
            </a:r>
            <a:r>
              <a:rPr lang="en-IE" sz="1200" i="1" dirty="0"/>
              <a:t>Lespedeza cuneata</a:t>
            </a:r>
            <a:r>
              <a:rPr lang="en-GB" sz="1200" dirty="0"/>
              <a:t>:  </a:t>
            </a:r>
          </a:p>
          <a:p>
            <a:pPr marL="171450" indent="-171450" algn="just">
              <a:buFont typeface="Arial" panose="020B0604020202020204" pitchFamily="34" charset="0"/>
              <a:buChar char="•"/>
            </a:pPr>
            <a:r>
              <a:rPr lang="en-GB" sz="1200" dirty="0"/>
              <a:t>Check the identification of the species with other legume like species.</a:t>
            </a:r>
          </a:p>
          <a:p>
            <a:pPr marL="171450" indent="-171450" algn="just">
              <a:buFont typeface="Arial" panose="020B0604020202020204" pitchFamily="34" charset="0"/>
              <a:buChar char="•"/>
            </a:pPr>
            <a:r>
              <a:rPr lang="en-GB" sz="1200" dirty="0"/>
              <a:t>Whenever possible, take a picture of the plant, record exact location, date and habitat where it was observed.</a:t>
            </a:r>
          </a:p>
          <a:p>
            <a:pPr marL="171450" indent="-171450">
              <a:buFont typeface="Arial" panose="020B0604020202020204" pitchFamily="34" charset="0"/>
              <a:buChar char="•"/>
            </a:pPr>
            <a:r>
              <a:rPr lang="en-GB" sz="1200" dirty="0"/>
              <a:t>Contact us.</a:t>
            </a:r>
          </a:p>
        </p:txBody>
      </p:sp>
      <p:sp>
        <p:nvSpPr>
          <p:cNvPr id="12" name="ZoneTexte 11"/>
          <p:cNvSpPr txBox="1"/>
          <p:nvPr/>
        </p:nvSpPr>
        <p:spPr>
          <a:xfrm>
            <a:off x="3998982" y="4773895"/>
            <a:ext cx="2578567" cy="393954"/>
          </a:xfrm>
          <a:prstGeom prst="rect">
            <a:avLst/>
          </a:prstGeom>
          <a:noFill/>
        </p:spPr>
        <p:txBody>
          <a:bodyPr wrap="square" rtlCol="0">
            <a:spAutoFit/>
          </a:bodyPr>
          <a:lstStyle/>
          <a:p>
            <a:pPr algn="ctr"/>
            <a:r>
              <a:rPr lang="en-GB" dirty="0"/>
              <a:t>Your contact details</a:t>
            </a:r>
          </a:p>
        </p:txBody>
      </p:sp>
      <p:pic>
        <p:nvPicPr>
          <p:cNvPr id="31" name="Picture 30" descr="https://bugwoodcloud.org/images/768x512/5453296.jpg">
            <a:extLst>
              <a:ext uri="{FF2B5EF4-FFF2-40B4-BE49-F238E27FC236}">
                <a16:creationId xmlns:a16="http://schemas.microsoft.com/office/drawing/2014/main" id="{C6AF805F-F729-4B60-9B56-8E1AD8C296A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160127" y="1179418"/>
            <a:ext cx="3559448" cy="2803079"/>
          </a:xfrm>
          <a:prstGeom prst="rect">
            <a:avLst/>
          </a:prstGeom>
          <a:noFill/>
          <a:ln>
            <a:noFill/>
          </a:ln>
        </p:spPr>
      </p:pic>
      <p:pic>
        <p:nvPicPr>
          <p:cNvPr id="18" name="Picture 17" descr="A close up of a plant&#10;&#10;Description generated with very high confidence">
            <a:extLst>
              <a:ext uri="{FF2B5EF4-FFF2-40B4-BE49-F238E27FC236}">
                <a16:creationId xmlns:a16="http://schemas.microsoft.com/office/drawing/2014/main" id="{02C61964-66FF-4826-9E78-C1F5C842DB62}"/>
              </a:ext>
            </a:extLst>
          </p:cNvPr>
          <p:cNvPicPr>
            <a:picLocks noChangeAspect="1"/>
          </p:cNvPicPr>
          <p:nvPr/>
        </p:nvPicPr>
        <p:blipFill>
          <a:blip r:embed="rId4"/>
          <a:stretch>
            <a:fillRect/>
          </a:stretch>
        </p:blipFill>
        <p:spPr>
          <a:xfrm>
            <a:off x="493203" y="2586143"/>
            <a:ext cx="2730594" cy="3949755"/>
          </a:xfrm>
          <a:prstGeom prst="rect">
            <a:avLst/>
          </a:prstGeom>
        </p:spPr>
      </p:pic>
      <p:sp>
        <p:nvSpPr>
          <p:cNvPr id="19" name="TextBox 18">
            <a:extLst>
              <a:ext uri="{FF2B5EF4-FFF2-40B4-BE49-F238E27FC236}">
                <a16:creationId xmlns:a16="http://schemas.microsoft.com/office/drawing/2014/main" id="{947BF3A2-985A-4298-B508-F62D6276D854}"/>
              </a:ext>
            </a:extLst>
          </p:cNvPr>
          <p:cNvSpPr txBox="1"/>
          <p:nvPr/>
        </p:nvSpPr>
        <p:spPr>
          <a:xfrm>
            <a:off x="436725" y="6395227"/>
            <a:ext cx="2862100" cy="393954"/>
          </a:xfrm>
          <a:prstGeom prst="rect">
            <a:avLst/>
          </a:prstGeom>
          <a:noFill/>
        </p:spPr>
        <p:txBody>
          <a:bodyPr wrap="square" rtlCol="0">
            <a:spAutoFit/>
          </a:bodyPr>
          <a:lstStyle/>
          <a:p>
            <a:r>
              <a:rPr lang="en-US" sz="900" dirty="0"/>
              <a:t>Image: Chris Evans, University of Illinois, Bugwood.org</a:t>
            </a:r>
            <a:r>
              <a:rPr lang="en-US" dirty="0"/>
              <a:t> </a:t>
            </a:r>
            <a:endParaRPr lang="en-GB" dirty="0"/>
          </a:p>
        </p:txBody>
      </p:sp>
      <p:sp>
        <p:nvSpPr>
          <p:cNvPr id="29" name="TextBox 28">
            <a:extLst>
              <a:ext uri="{FF2B5EF4-FFF2-40B4-BE49-F238E27FC236}">
                <a16:creationId xmlns:a16="http://schemas.microsoft.com/office/drawing/2014/main" id="{D08C0604-61D2-458C-983B-1D82B3140B81}"/>
              </a:ext>
            </a:extLst>
          </p:cNvPr>
          <p:cNvSpPr txBox="1"/>
          <p:nvPr/>
        </p:nvSpPr>
        <p:spPr>
          <a:xfrm>
            <a:off x="7069243" y="3854829"/>
            <a:ext cx="2862100" cy="393954"/>
          </a:xfrm>
          <a:prstGeom prst="rect">
            <a:avLst/>
          </a:prstGeom>
          <a:noFill/>
        </p:spPr>
        <p:txBody>
          <a:bodyPr wrap="square" rtlCol="0">
            <a:spAutoFit/>
          </a:bodyPr>
          <a:lstStyle/>
          <a:p>
            <a:r>
              <a:rPr lang="en-US" sz="900" dirty="0"/>
              <a:t>Image: Chris Evans, University of Illinois, Bugwood.org</a:t>
            </a:r>
            <a:r>
              <a:rPr lang="en-US" dirty="0"/>
              <a:t> </a:t>
            </a:r>
            <a:endParaRPr lang="en-GB" dirty="0"/>
          </a:p>
        </p:txBody>
      </p:sp>
      <p:grpSp>
        <p:nvGrpSpPr>
          <p:cNvPr id="33" name="Group 32">
            <a:extLst>
              <a:ext uri="{FF2B5EF4-FFF2-40B4-BE49-F238E27FC236}">
                <a16:creationId xmlns:a16="http://schemas.microsoft.com/office/drawing/2014/main" id="{752BA117-E96E-442C-83E4-41E071CAB294}"/>
              </a:ext>
            </a:extLst>
          </p:cNvPr>
          <p:cNvGrpSpPr/>
          <p:nvPr/>
        </p:nvGrpSpPr>
        <p:grpSpPr>
          <a:xfrm>
            <a:off x="3771411" y="6119627"/>
            <a:ext cx="3037455" cy="1342522"/>
            <a:chOff x="3771411" y="6119627"/>
            <a:chExt cx="3037455" cy="1342522"/>
          </a:xfrm>
        </p:grpSpPr>
        <p:sp>
          <p:nvSpPr>
            <p:cNvPr id="34" name="ZoneTexte 27">
              <a:extLst>
                <a:ext uri="{FF2B5EF4-FFF2-40B4-BE49-F238E27FC236}">
                  <a16:creationId xmlns:a16="http://schemas.microsoft.com/office/drawing/2014/main" id="{E7C5F444-680E-4D2E-B5AA-ECFB20DF6C18}"/>
                </a:ext>
              </a:extLst>
            </p:cNvPr>
            <p:cNvSpPr txBox="1"/>
            <p:nvPr/>
          </p:nvSpPr>
          <p:spPr>
            <a:xfrm>
              <a:off x="3842502" y="6908151"/>
              <a:ext cx="2966364" cy="553998"/>
            </a:xfrm>
            <a:prstGeom prst="rect">
              <a:avLst/>
            </a:prstGeom>
            <a:noFill/>
          </p:spPr>
          <p:txBody>
            <a:bodyPr wrap="square" rtlCol="0">
              <a:spAutoFit/>
            </a:bodyPr>
            <a:lstStyle/>
            <a:p>
              <a:pPr algn="ctr"/>
              <a:r>
                <a:rPr lang="en-GB" sz="1000" dirty="0"/>
                <a:t>This leaflet has been prepared within the LIFE funded project LIFE15 PRE FR 001 in collaboration with the NERC Centre for Ecology and Hydrology </a:t>
              </a:r>
            </a:p>
          </p:txBody>
        </p:sp>
        <p:pic>
          <p:nvPicPr>
            <p:cNvPr id="35" name="Picture 34" descr="A close up of a sign&#10;&#10;Description generated with very high confidence">
              <a:extLst>
                <a:ext uri="{FF2B5EF4-FFF2-40B4-BE49-F238E27FC236}">
                  <a16:creationId xmlns:a16="http://schemas.microsoft.com/office/drawing/2014/main" id="{EF163739-1DAD-4EDA-8266-2AA6B904F82D}"/>
                </a:ext>
              </a:extLst>
            </p:cNvPr>
            <p:cNvPicPr>
              <a:picLocks noChangeAspect="1"/>
            </p:cNvPicPr>
            <p:nvPr/>
          </p:nvPicPr>
          <p:blipFill>
            <a:blip r:embed="rId5"/>
            <a:stretch>
              <a:fillRect/>
            </a:stretch>
          </p:blipFill>
          <p:spPr>
            <a:xfrm>
              <a:off x="3771411" y="6119627"/>
              <a:ext cx="1122027" cy="811247"/>
            </a:xfrm>
            <a:prstGeom prst="rect">
              <a:avLst/>
            </a:prstGeom>
          </p:spPr>
        </p:pic>
        <p:pic>
          <p:nvPicPr>
            <p:cNvPr id="36" name="Picture 35" descr="Afficher l'image d'origine">
              <a:extLst>
                <a:ext uri="{FF2B5EF4-FFF2-40B4-BE49-F238E27FC236}">
                  <a16:creationId xmlns:a16="http://schemas.microsoft.com/office/drawing/2014/main" id="{9BF95723-FD1E-4168-8685-CB52F578AEF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038961" y="6333037"/>
              <a:ext cx="1538588" cy="399124"/>
            </a:xfrm>
            <a:prstGeom prst="rect">
              <a:avLst/>
            </a:prstGeom>
            <a:noFill/>
            <a:ln>
              <a:noFill/>
            </a:ln>
          </p:spPr>
        </p:pic>
      </p:grpSp>
    </p:spTree>
    <p:extLst>
      <p:ext uri="{BB962C8B-B14F-4D97-AF65-F5344CB8AC3E}">
        <p14:creationId xmlns:p14="http://schemas.microsoft.com/office/powerpoint/2010/main" val="3693510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272191"/>
            <a:ext cx="10692000" cy="432000"/>
          </a:xfrm>
          <a:prstGeom prst="rect">
            <a:avLst/>
          </a:pr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363538" algn="l"/>
                <a:tab pos="4032250" algn="l"/>
                <a:tab pos="7710488" algn="l"/>
              </a:tabLst>
            </a:pPr>
            <a:r>
              <a:rPr lang="en-GB" b="1" dirty="0"/>
              <a:t>	What is </a:t>
            </a:r>
            <a:r>
              <a:rPr lang="en-GB" b="1" i="1" dirty="0"/>
              <a:t>L. cuneata</a:t>
            </a:r>
            <a:r>
              <a:rPr lang="en-GB" b="1" dirty="0"/>
              <a:t>? </a:t>
            </a:r>
            <a:r>
              <a:rPr lang="en-GB" b="1" i="1" dirty="0"/>
              <a:t>                           </a:t>
            </a:r>
            <a:r>
              <a:rPr lang="en-GB" b="1" dirty="0"/>
              <a:t>What is the problem?	Where is it found?</a:t>
            </a:r>
          </a:p>
        </p:txBody>
      </p:sp>
      <p:grpSp>
        <p:nvGrpSpPr>
          <p:cNvPr id="13" name="Groupe 12"/>
          <p:cNvGrpSpPr/>
          <p:nvPr/>
        </p:nvGrpSpPr>
        <p:grpSpPr>
          <a:xfrm>
            <a:off x="-13651" y="6804963"/>
            <a:ext cx="10717388" cy="753965"/>
            <a:chOff x="-25390" y="6826469"/>
            <a:chExt cx="10717388" cy="753965"/>
          </a:xfrm>
        </p:grpSpPr>
        <p:sp>
          <p:nvSpPr>
            <p:cNvPr id="6" name="Organigramme : Entrée manuelle 5"/>
            <p:cNvSpPr/>
            <p:nvPr/>
          </p:nvSpPr>
          <p:spPr>
            <a:xfrm>
              <a:off x="3605540" y="6826469"/>
              <a:ext cx="3449888" cy="74320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2" h="10000">
                  <a:moveTo>
                    <a:pt x="30" y="3734"/>
                  </a:moveTo>
                  <a:lnTo>
                    <a:pt x="10022" y="0"/>
                  </a:lnTo>
                  <a:lnTo>
                    <a:pt x="10022" y="9721"/>
                  </a:lnTo>
                  <a:lnTo>
                    <a:pt x="0" y="10000"/>
                  </a:lnTo>
                  <a:cubicBezTo>
                    <a:pt x="40" y="8005"/>
                    <a:pt x="-10" y="5730"/>
                    <a:pt x="30" y="3734"/>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rganigramme : Entrée manuelle 5"/>
            <p:cNvSpPr/>
            <p:nvPr/>
          </p:nvSpPr>
          <p:spPr>
            <a:xfrm flipH="1">
              <a:off x="7048895" y="6827341"/>
              <a:ext cx="3643103" cy="75309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 name="connsiteX0" fmla="*/ 30 w 10031"/>
                <a:gd name="connsiteY0" fmla="*/ 3734 h 10000"/>
                <a:gd name="connsiteX1" fmla="*/ 10022 w 10031"/>
                <a:gd name="connsiteY1" fmla="*/ 0 h 10000"/>
                <a:gd name="connsiteX2" fmla="*/ 10031 w 10031"/>
                <a:gd name="connsiteY2" fmla="*/ 9588 h 10000"/>
                <a:gd name="connsiteX3" fmla="*/ 0 w 10031"/>
                <a:gd name="connsiteY3" fmla="*/ 10000 h 10000"/>
                <a:gd name="connsiteX4" fmla="*/ 30 w 10031"/>
                <a:gd name="connsiteY4" fmla="*/ 3734 h 10000"/>
                <a:gd name="connsiteX0" fmla="*/ 30 w 10040"/>
                <a:gd name="connsiteY0" fmla="*/ 3867 h 10133"/>
                <a:gd name="connsiteX1" fmla="*/ 10040 w 10040"/>
                <a:gd name="connsiteY1" fmla="*/ 0 h 10133"/>
                <a:gd name="connsiteX2" fmla="*/ 10031 w 10040"/>
                <a:gd name="connsiteY2" fmla="*/ 9721 h 10133"/>
                <a:gd name="connsiteX3" fmla="*/ 0 w 10040"/>
                <a:gd name="connsiteY3" fmla="*/ 10133 h 10133"/>
                <a:gd name="connsiteX4" fmla="*/ 30 w 10040"/>
                <a:gd name="connsiteY4" fmla="*/ 3867 h 10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0" h="10133">
                  <a:moveTo>
                    <a:pt x="30" y="3867"/>
                  </a:moveTo>
                  <a:lnTo>
                    <a:pt x="10040" y="0"/>
                  </a:lnTo>
                  <a:cubicBezTo>
                    <a:pt x="10037" y="3240"/>
                    <a:pt x="10034" y="6481"/>
                    <a:pt x="10031" y="9721"/>
                  </a:cubicBezTo>
                  <a:lnTo>
                    <a:pt x="0" y="10133"/>
                  </a:lnTo>
                  <a:cubicBezTo>
                    <a:pt x="40" y="8138"/>
                    <a:pt x="-10" y="5863"/>
                    <a:pt x="30" y="3867"/>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rganigramme : Entrée manuelle 5"/>
            <p:cNvSpPr/>
            <p:nvPr/>
          </p:nvSpPr>
          <p:spPr>
            <a:xfrm flipH="1">
              <a:off x="-25390" y="6830621"/>
              <a:ext cx="3647879" cy="74039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 name="connsiteX0" fmla="*/ 30 w 10022"/>
                <a:gd name="connsiteY0" fmla="*/ 3734 h 9785"/>
                <a:gd name="connsiteX1" fmla="*/ 10022 w 10022"/>
                <a:gd name="connsiteY1" fmla="*/ 0 h 9785"/>
                <a:gd name="connsiteX2" fmla="*/ 10022 w 10022"/>
                <a:gd name="connsiteY2" fmla="*/ 9721 h 9785"/>
                <a:gd name="connsiteX3" fmla="*/ 0 w 10022"/>
                <a:gd name="connsiteY3" fmla="*/ 9785 h 9785"/>
                <a:gd name="connsiteX4" fmla="*/ 30 w 10022"/>
                <a:gd name="connsiteY4" fmla="*/ 3734 h 9785"/>
                <a:gd name="connsiteX0" fmla="*/ 9 w 10037"/>
                <a:gd name="connsiteY0" fmla="*/ 4035 h 10000"/>
                <a:gd name="connsiteX1" fmla="*/ 10037 w 10037"/>
                <a:gd name="connsiteY1" fmla="*/ 0 h 10000"/>
                <a:gd name="connsiteX2" fmla="*/ 10037 w 10037"/>
                <a:gd name="connsiteY2" fmla="*/ 9935 h 10000"/>
                <a:gd name="connsiteX3" fmla="*/ 37 w 10037"/>
                <a:gd name="connsiteY3" fmla="*/ 10000 h 10000"/>
                <a:gd name="connsiteX4" fmla="*/ 9 w 10037"/>
                <a:gd name="connsiteY4" fmla="*/ 4035 h 10000"/>
                <a:gd name="connsiteX0" fmla="*/ 9 w 10037"/>
                <a:gd name="connsiteY0" fmla="*/ 3854 h 10000"/>
                <a:gd name="connsiteX1" fmla="*/ 10037 w 10037"/>
                <a:gd name="connsiteY1" fmla="*/ 0 h 10000"/>
                <a:gd name="connsiteX2" fmla="*/ 10037 w 10037"/>
                <a:gd name="connsiteY2" fmla="*/ 9935 h 10000"/>
                <a:gd name="connsiteX3" fmla="*/ 37 w 10037"/>
                <a:gd name="connsiteY3" fmla="*/ 10000 h 10000"/>
                <a:gd name="connsiteX4" fmla="*/ 9 w 10037"/>
                <a:gd name="connsiteY4" fmla="*/ 3854 h 10000"/>
                <a:gd name="connsiteX0" fmla="*/ 9 w 10037"/>
                <a:gd name="connsiteY0" fmla="*/ 3854 h 10181"/>
                <a:gd name="connsiteX1" fmla="*/ 10037 w 10037"/>
                <a:gd name="connsiteY1" fmla="*/ 0 h 10181"/>
                <a:gd name="connsiteX2" fmla="*/ 10037 w 10037"/>
                <a:gd name="connsiteY2" fmla="*/ 9935 h 10181"/>
                <a:gd name="connsiteX3" fmla="*/ 37 w 10037"/>
                <a:gd name="connsiteY3" fmla="*/ 10181 h 10181"/>
                <a:gd name="connsiteX4" fmla="*/ 9 w 10037"/>
                <a:gd name="connsiteY4" fmla="*/ 3854 h 10181"/>
                <a:gd name="connsiteX0" fmla="*/ 13 w 10041"/>
                <a:gd name="connsiteY0" fmla="*/ 3854 h 10181"/>
                <a:gd name="connsiteX1" fmla="*/ 10041 w 10041"/>
                <a:gd name="connsiteY1" fmla="*/ 0 h 10181"/>
                <a:gd name="connsiteX2" fmla="*/ 10041 w 10041"/>
                <a:gd name="connsiteY2" fmla="*/ 9935 h 10181"/>
                <a:gd name="connsiteX3" fmla="*/ 41 w 10041"/>
                <a:gd name="connsiteY3" fmla="*/ 10181 h 10181"/>
                <a:gd name="connsiteX4" fmla="*/ 13 w 10041"/>
                <a:gd name="connsiteY4" fmla="*/ 3854 h 10181"/>
                <a:gd name="connsiteX0" fmla="*/ 12 w 10040"/>
                <a:gd name="connsiteY0" fmla="*/ 3854 h 10181"/>
                <a:gd name="connsiteX1" fmla="*/ 10040 w 10040"/>
                <a:gd name="connsiteY1" fmla="*/ 0 h 10181"/>
                <a:gd name="connsiteX2" fmla="*/ 10040 w 10040"/>
                <a:gd name="connsiteY2" fmla="*/ 9935 h 10181"/>
                <a:gd name="connsiteX3" fmla="*/ 40 w 10040"/>
                <a:gd name="connsiteY3" fmla="*/ 10181 h 10181"/>
                <a:gd name="connsiteX4" fmla="*/ 12 w 10040"/>
                <a:gd name="connsiteY4" fmla="*/ 3854 h 10181"/>
                <a:gd name="connsiteX0" fmla="*/ 16 w 10017"/>
                <a:gd name="connsiteY0" fmla="*/ 3764 h 10181"/>
                <a:gd name="connsiteX1" fmla="*/ 10017 w 10017"/>
                <a:gd name="connsiteY1" fmla="*/ 0 h 10181"/>
                <a:gd name="connsiteX2" fmla="*/ 10017 w 10017"/>
                <a:gd name="connsiteY2" fmla="*/ 9935 h 10181"/>
                <a:gd name="connsiteX3" fmla="*/ 17 w 10017"/>
                <a:gd name="connsiteY3" fmla="*/ 10181 h 10181"/>
                <a:gd name="connsiteX4" fmla="*/ 16 w 10017"/>
                <a:gd name="connsiteY4" fmla="*/ 3764 h 10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181">
                  <a:moveTo>
                    <a:pt x="16" y="3764"/>
                  </a:moveTo>
                  <a:lnTo>
                    <a:pt x="10017" y="0"/>
                  </a:lnTo>
                  <a:lnTo>
                    <a:pt x="10017" y="9935"/>
                  </a:lnTo>
                  <a:lnTo>
                    <a:pt x="17" y="10181"/>
                  </a:lnTo>
                  <a:cubicBezTo>
                    <a:pt x="30" y="10132"/>
                    <a:pt x="-24" y="5804"/>
                    <a:pt x="16" y="3764"/>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 name="ZoneTexte 1"/>
          <p:cNvSpPr txBox="1"/>
          <p:nvPr/>
        </p:nvSpPr>
        <p:spPr>
          <a:xfrm>
            <a:off x="286603" y="1063707"/>
            <a:ext cx="2882805" cy="1569660"/>
          </a:xfrm>
          <a:prstGeom prst="rect">
            <a:avLst/>
          </a:prstGeom>
          <a:noFill/>
        </p:spPr>
        <p:txBody>
          <a:bodyPr wrap="square" rtlCol="0">
            <a:spAutoFit/>
          </a:bodyPr>
          <a:lstStyle/>
          <a:p>
            <a:pPr algn="just"/>
            <a:r>
              <a:rPr lang="en-US" sz="1200" i="1" dirty="0"/>
              <a:t>Lespedeza cuneata </a:t>
            </a:r>
            <a:r>
              <a:rPr lang="en-GB" sz="1200" i="1" dirty="0">
                <a:cs typeface="Times New Roman" panose="02020603050405020304" pitchFamily="18" charset="0"/>
              </a:rPr>
              <a:t>is an e</a:t>
            </a:r>
            <a:r>
              <a:rPr lang="en-GB" sz="1200" dirty="0">
                <a:ea typeface="Calibri" panose="020F0502020204030204" pitchFamily="34" charset="0"/>
                <a:cs typeface="Times New Roman" panose="02020603050405020304" pitchFamily="18" charset="0"/>
              </a:rPr>
              <a:t>rect or sub-erect perennial herbaceous legume</a:t>
            </a:r>
            <a:r>
              <a:rPr lang="en-GB" sz="1100" dirty="0">
                <a:ea typeface="Calibri" panose="020F0502020204030204" pitchFamily="34" charset="0"/>
                <a:cs typeface="Times New Roman" panose="02020603050405020304" pitchFamily="18" charset="0"/>
              </a:rPr>
              <a:t> </a:t>
            </a:r>
            <a:r>
              <a:rPr lang="en-US" sz="1200" dirty="0"/>
              <a:t>native to Asia.</a:t>
            </a:r>
          </a:p>
          <a:p>
            <a:pPr algn="just"/>
            <a:r>
              <a:rPr lang="en-GB" sz="1200" dirty="0"/>
              <a:t> </a:t>
            </a:r>
          </a:p>
          <a:p>
            <a:pPr algn="just"/>
            <a:r>
              <a:rPr lang="en-GB" sz="1200" dirty="0"/>
              <a:t>As </a:t>
            </a:r>
            <a:r>
              <a:rPr lang="en-US" sz="1200" i="1" dirty="0"/>
              <a:t>Lespedeza cuneata </a:t>
            </a:r>
            <a:r>
              <a:rPr lang="en-GB" sz="1200" dirty="0"/>
              <a:t>is considered to be a threat to native biodiversity, its appearance in new areas should be reported immediately to us.  </a:t>
            </a:r>
          </a:p>
        </p:txBody>
      </p:sp>
      <p:sp>
        <p:nvSpPr>
          <p:cNvPr id="3" name="ZoneTexte 2"/>
          <p:cNvSpPr txBox="1"/>
          <p:nvPr/>
        </p:nvSpPr>
        <p:spPr>
          <a:xfrm>
            <a:off x="3785371" y="1070264"/>
            <a:ext cx="3083020" cy="2677656"/>
          </a:xfrm>
          <a:prstGeom prst="rect">
            <a:avLst/>
          </a:prstGeom>
          <a:noFill/>
        </p:spPr>
        <p:txBody>
          <a:bodyPr wrap="square" rtlCol="0">
            <a:spAutoFit/>
          </a:bodyPr>
          <a:lstStyle/>
          <a:p>
            <a:pPr algn="just"/>
            <a:r>
              <a:rPr lang="en-US" sz="1200" i="1" dirty="0">
                <a:ea typeface="Calibri" panose="020F0502020204030204" pitchFamily="34" charset="0"/>
              </a:rPr>
              <a:t>Lespedeza cuneata</a:t>
            </a:r>
            <a:r>
              <a:rPr lang="en-US" sz="1200" dirty="0">
                <a:ea typeface="Calibri" panose="020F0502020204030204" pitchFamily="34" charset="0"/>
              </a:rPr>
              <a:t> can thrive under a variety of conditions, crowding out native species in natural areas. The species forms dense stands in areas where it invades, reducing light availability and potentially increasing competition for soil water. Invasions into oak savannas in southeastern Kansas (US) have reduced native plant species richness and reduced the abundance of invertebrate species. </a:t>
            </a:r>
            <a:r>
              <a:rPr lang="en-GB" sz="1200" i="1" spc="10" dirty="0">
                <a:ea typeface="Calibri" panose="020F0502020204030204" pitchFamily="34" charset="0"/>
              </a:rPr>
              <a:t>L. cuneata</a:t>
            </a:r>
            <a:r>
              <a:rPr lang="en-GB" sz="1200" spc="10" dirty="0">
                <a:ea typeface="Calibri" panose="020F0502020204030204" pitchFamily="34" charset="0"/>
              </a:rPr>
              <a:t> may also have impacts on native plant communities through allelopathic effects. Allelopathic chemicals have been found to reduce native grass species’ performance by up to 60%. </a:t>
            </a:r>
            <a:endParaRPr lang="en-GB" sz="1200" dirty="0"/>
          </a:p>
        </p:txBody>
      </p:sp>
      <p:sp>
        <p:nvSpPr>
          <p:cNvPr id="4" name="ZoneTexte 3"/>
          <p:cNvSpPr txBox="1"/>
          <p:nvPr/>
        </p:nvSpPr>
        <p:spPr>
          <a:xfrm>
            <a:off x="7408718" y="1063707"/>
            <a:ext cx="2971800" cy="2677656"/>
          </a:xfrm>
          <a:prstGeom prst="rect">
            <a:avLst/>
          </a:prstGeom>
          <a:noFill/>
        </p:spPr>
        <p:txBody>
          <a:bodyPr wrap="square" rtlCol="0">
            <a:spAutoFit/>
          </a:bodyPr>
          <a:lstStyle/>
          <a:p>
            <a:pPr algn="just">
              <a:tabLst>
                <a:tab pos="2204720" algn="l"/>
              </a:tabLst>
            </a:pPr>
            <a:r>
              <a:rPr lang="en-US" sz="1200" dirty="0"/>
              <a:t>The species is currently absent from the natural environment in the EPPO region.</a:t>
            </a:r>
          </a:p>
          <a:p>
            <a:pPr algn="just">
              <a:tabLst>
                <a:tab pos="2204720" algn="l"/>
              </a:tabLst>
            </a:pPr>
            <a:endParaRPr lang="en-US" sz="1200" dirty="0"/>
          </a:p>
          <a:p>
            <a:pPr algn="just">
              <a:tabLst>
                <a:tab pos="2204720" algn="l"/>
              </a:tabLst>
            </a:pPr>
            <a:r>
              <a:rPr lang="en-US" sz="1200" dirty="0"/>
              <a:t>Throughout its invasive range, the species invades habitats such as g</a:t>
            </a:r>
            <a:r>
              <a:rPr lang="en-GB" sz="1200" dirty="0" err="1">
                <a:ea typeface="Calibri" panose="020F0502020204030204" pitchFamily="34" charset="0"/>
              </a:rPr>
              <a:t>rassland</a:t>
            </a:r>
            <a:r>
              <a:rPr lang="en-GB" sz="1200" dirty="0">
                <a:ea typeface="Calibri" panose="020F0502020204030204" pitchFamily="34" charset="0"/>
              </a:rPr>
              <a:t>, woodland, forests, edges of wetlands, pastures, and disturbed sites. The species may be grown on a small scale and available from horticultural suppliers in the EPPO region. The species is also utilised as a forage species outside of the EPPO region and could be imported into the region for this purpose in the search for new protein plants in the future. </a:t>
            </a:r>
            <a:endParaRPr lang="en-GB" sz="1200" dirty="0"/>
          </a:p>
        </p:txBody>
      </p:sp>
      <p:pic>
        <p:nvPicPr>
          <p:cNvPr id="8" name="Picture 7" descr="A close up of a tree&#10;&#10;Description generated with very high confidence">
            <a:extLst>
              <a:ext uri="{FF2B5EF4-FFF2-40B4-BE49-F238E27FC236}">
                <a16:creationId xmlns:a16="http://schemas.microsoft.com/office/drawing/2014/main" id="{430BFED2-8B4C-4833-B8FF-C2F5F14AFDCF}"/>
              </a:ext>
            </a:extLst>
          </p:cNvPr>
          <p:cNvPicPr>
            <a:picLocks noChangeAspect="1"/>
          </p:cNvPicPr>
          <p:nvPr/>
        </p:nvPicPr>
        <p:blipFill>
          <a:blip r:embed="rId2"/>
          <a:stretch>
            <a:fillRect/>
          </a:stretch>
        </p:blipFill>
        <p:spPr>
          <a:xfrm>
            <a:off x="451279" y="2633367"/>
            <a:ext cx="2428875" cy="3648075"/>
          </a:xfrm>
          <a:prstGeom prst="rect">
            <a:avLst/>
          </a:prstGeom>
        </p:spPr>
      </p:pic>
      <p:sp>
        <p:nvSpPr>
          <p:cNvPr id="12" name="TextBox 11">
            <a:extLst>
              <a:ext uri="{FF2B5EF4-FFF2-40B4-BE49-F238E27FC236}">
                <a16:creationId xmlns:a16="http://schemas.microsoft.com/office/drawing/2014/main" id="{D59A2539-DE63-4875-BBFE-E42C92E38CC7}"/>
              </a:ext>
            </a:extLst>
          </p:cNvPr>
          <p:cNvSpPr txBox="1"/>
          <p:nvPr/>
        </p:nvSpPr>
        <p:spPr>
          <a:xfrm>
            <a:off x="388398" y="6158319"/>
            <a:ext cx="2760913" cy="393954"/>
          </a:xfrm>
          <a:prstGeom prst="rect">
            <a:avLst/>
          </a:prstGeom>
          <a:noFill/>
        </p:spPr>
        <p:txBody>
          <a:bodyPr wrap="square" rtlCol="0">
            <a:spAutoFit/>
          </a:bodyPr>
          <a:lstStyle/>
          <a:p>
            <a:r>
              <a:rPr lang="en-US" sz="900" dirty="0"/>
              <a:t>Image: Chris Evans, University of Illinois, Bugwood.org</a:t>
            </a:r>
            <a:r>
              <a:rPr lang="en-US" dirty="0"/>
              <a:t> </a:t>
            </a:r>
            <a:endParaRPr lang="en-GB" dirty="0"/>
          </a:p>
        </p:txBody>
      </p:sp>
      <p:pic>
        <p:nvPicPr>
          <p:cNvPr id="14" name="Picture 13" descr="A close up of a green field&#10;&#10;Description generated with very high confidence">
            <a:extLst>
              <a:ext uri="{FF2B5EF4-FFF2-40B4-BE49-F238E27FC236}">
                <a16:creationId xmlns:a16="http://schemas.microsoft.com/office/drawing/2014/main" id="{453371AE-3BFE-4549-8794-45EF822C1198}"/>
              </a:ext>
            </a:extLst>
          </p:cNvPr>
          <p:cNvPicPr>
            <a:picLocks noChangeAspect="1"/>
          </p:cNvPicPr>
          <p:nvPr/>
        </p:nvPicPr>
        <p:blipFill>
          <a:blip r:embed="rId3"/>
          <a:stretch>
            <a:fillRect/>
          </a:stretch>
        </p:blipFill>
        <p:spPr>
          <a:xfrm>
            <a:off x="7751776" y="3741363"/>
            <a:ext cx="2326944" cy="2951582"/>
          </a:xfrm>
          <a:prstGeom prst="rect">
            <a:avLst/>
          </a:prstGeom>
        </p:spPr>
      </p:pic>
      <p:sp>
        <p:nvSpPr>
          <p:cNvPr id="15" name="TextBox 14">
            <a:extLst>
              <a:ext uri="{FF2B5EF4-FFF2-40B4-BE49-F238E27FC236}">
                <a16:creationId xmlns:a16="http://schemas.microsoft.com/office/drawing/2014/main" id="{F9251C27-2535-4BA5-BBE9-7ABC583B70C1}"/>
              </a:ext>
            </a:extLst>
          </p:cNvPr>
          <p:cNvSpPr txBox="1"/>
          <p:nvPr/>
        </p:nvSpPr>
        <p:spPr>
          <a:xfrm>
            <a:off x="7658026" y="6693699"/>
            <a:ext cx="2852495" cy="230832"/>
          </a:xfrm>
          <a:prstGeom prst="rect">
            <a:avLst/>
          </a:prstGeom>
          <a:noFill/>
        </p:spPr>
        <p:txBody>
          <a:bodyPr wrap="square" rtlCol="0">
            <a:spAutoFit/>
          </a:bodyPr>
          <a:lstStyle/>
          <a:p>
            <a:r>
              <a:rPr lang="en-GB" sz="900" dirty="0"/>
              <a:t>Image: Dan Tenaglia, Missouriplants.com, Bugwood.org</a:t>
            </a:r>
          </a:p>
        </p:txBody>
      </p:sp>
      <p:pic>
        <p:nvPicPr>
          <p:cNvPr id="17" name="Picture 16" descr="A herd of zebra walking across a grass covered field&#10;&#10;Description generated with high confidence">
            <a:extLst>
              <a:ext uri="{FF2B5EF4-FFF2-40B4-BE49-F238E27FC236}">
                <a16:creationId xmlns:a16="http://schemas.microsoft.com/office/drawing/2014/main" id="{74996CEC-F3CD-4A49-9A2F-6F70AFA66172}"/>
              </a:ext>
            </a:extLst>
          </p:cNvPr>
          <p:cNvPicPr>
            <a:picLocks noChangeAspect="1"/>
          </p:cNvPicPr>
          <p:nvPr/>
        </p:nvPicPr>
        <p:blipFill>
          <a:blip r:embed="rId4"/>
          <a:stretch>
            <a:fillRect/>
          </a:stretch>
        </p:blipFill>
        <p:spPr>
          <a:xfrm>
            <a:off x="3891280" y="3779837"/>
            <a:ext cx="2895600" cy="2447925"/>
          </a:xfrm>
          <a:prstGeom prst="rect">
            <a:avLst/>
          </a:prstGeom>
        </p:spPr>
      </p:pic>
      <p:sp>
        <p:nvSpPr>
          <p:cNvPr id="18" name="TextBox 17">
            <a:extLst>
              <a:ext uri="{FF2B5EF4-FFF2-40B4-BE49-F238E27FC236}">
                <a16:creationId xmlns:a16="http://schemas.microsoft.com/office/drawing/2014/main" id="{E452201F-4578-4B67-A268-199AD2CEC6FC}"/>
              </a:ext>
            </a:extLst>
          </p:cNvPr>
          <p:cNvSpPr txBox="1"/>
          <p:nvPr/>
        </p:nvSpPr>
        <p:spPr>
          <a:xfrm>
            <a:off x="3806321" y="6178415"/>
            <a:ext cx="3083019" cy="230832"/>
          </a:xfrm>
          <a:prstGeom prst="rect">
            <a:avLst/>
          </a:prstGeom>
          <a:noFill/>
        </p:spPr>
        <p:txBody>
          <a:bodyPr wrap="square" rtlCol="0">
            <a:spAutoFit/>
          </a:bodyPr>
          <a:lstStyle/>
          <a:p>
            <a:r>
              <a:rPr lang="en-US" sz="900" dirty="0"/>
              <a:t>Image: Chuck </a:t>
            </a:r>
            <a:r>
              <a:rPr lang="en-US" sz="900" dirty="0" err="1"/>
              <a:t>Bargeron</a:t>
            </a:r>
            <a:r>
              <a:rPr lang="en-US" sz="900" dirty="0"/>
              <a:t>, University of Georgia, Bugwood.org </a:t>
            </a:r>
            <a:endParaRPr lang="en-GB" sz="900" dirty="0"/>
          </a:p>
        </p:txBody>
      </p:sp>
    </p:spTree>
    <p:extLst>
      <p:ext uri="{BB962C8B-B14F-4D97-AF65-F5344CB8AC3E}">
        <p14:creationId xmlns:p14="http://schemas.microsoft.com/office/powerpoint/2010/main" val="3212715366"/>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1160</TotalTime>
  <Words>449</Words>
  <Application>Microsoft Office PowerPoint</Application>
  <PresentationFormat>Personnalisé</PresentationFormat>
  <Paragraphs>30</Paragraphs>
  <Slides>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vt:i4>
      </vt:variant>
    </vt:vector>
  </HeadingPairs>
  <TitlesOfParts>
    <vt:vector size="7" baseType="lpstr">
      <vt:lpstr>Arial</vt:lpstr>
      <vt:lpstr>Calibri</vt:lpstr>
      <vt:lpstr>Century Gothic</vt:lpstr>
      <vt:lpstr>Times New Roman</vt:lpstr>
      <vt:lpstr>Thème Office</vt:lpstr>
      <vt:lpstr>Présentation PowerPoint</vt:lpstr>
      <vt:lpstr>Présentation PowerPoint</vt:lpstr>
    </vt:vector>
  </TitlesOfParts>
  <Company>écoles de Condé</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Armelle ROY</dc:creator>
  <cp:lastModifiedBy>Anne-Sophie Roy</cp:lastModifiedBy>
  <cp:revision>82</cp:revision>
  <cp:lastPrinted>2017-06-01T15:15:41Z</cp:lastPrinted>
  <dcterms:created xsi:type="dcterms:W3CDTF">2016-07-12T15:21:47Z</dcterms:created>
  <dcterms:modified xsi:type="dcterms:W3CDTF">2018-09-12T15:55:04Z</dcterms:modified>
</cp:coreProperties>
</file>